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1"/>
  </p:notesMasterIdLst>
  <p:sldIdLst>
    <p:sldId id="256" r:id="rId2"/>
    <p:sldId id="257" r:id="rId3"/>
    <p:sldId id="266" r:id="rId4"/>
    <p:sldId id="258" r:id="rId5"/>
    <p:sldId id="260" r:id="rId6"/>
    <p:sldId id="267" r:id="rId7"/>
    <p:sldId id="262" r:id="rId8"/>
    <p:sldId id="263" r:id="rId9"/>
    <p:sldId id="265" r:id="rId10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йла Гусова" initials="ЛГ" lastIdx="1" clrIdx="0"/>
  <p:cmAuthor id="2" name="Dmitriy Kononov" initials="DK" lastIdx="0" clrIdx="1"/>
  <p:cmAuthor id="3" name="Григорий Соколов" initials="ГС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800" autoAdjust="0"/>
  </p:normalViewPr>
  <p:slideViewPr>
    <p:cSldViewPr snapToGrid="0">
      <p:cViewPr varScale="1">
        <p:scale>
          <a:sx n="147" d="100"/>
          <a:sy n="147" d="100"/>
        </p:scale>
        <p:origin x="1836" y="13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A4C36-2F20-4A58-A9FD-89D85D76C94C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557F-B484-4C0C-93CB-C73834342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9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557F-B484-4C0C-93CB-C73834342A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3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557F-B484-4C0C-93CB-C73834342A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8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624A-D99A-47E1-BF3D-70BFD5BB19E6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FB7-D6B7-436F-9FE7-7669B3056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4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624A-D99A-47E1-BF3D-70BFD5BB19E6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FB7-D6B7-436F-9FE7-7669B3056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7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624A-D99A-47E1-BF3D-70BFD5BB19E6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FB7-D6B7-436F-9FE7-7669B3056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5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624A-D99A-47E1-BF3D-70BFD5BB19E6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FB7-D6B7-436F-9FE7-7669B3056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4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624A-D99A-47E1-BF3D-70BFD5BB19E6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FB7-D6B7-436F-9FE7-7669B3056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1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624A-D99A-47E1-BF3D-70BFD5BB19E6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FB7-D6B7-436F-9FE7-7669B3056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2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624A-D99A-47E1-BF3D-70BFD5BB19E6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FB7-D6B7-436F-9FE7-7669B3056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01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624A-D99A-47E1-BF3D-70BFD5BB19E6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FB7-D6B7-436F-9FE7-7669B3056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0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624A-D99A-47E1-BF3D-70BFD5BB19E6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FB7-D6B7-436F-9FE7-7669B3056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8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624A-D99A-47E1-BF3D-70BFD5BB19E6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FB7-D6B7-436F-9FE7-7669B3056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0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624A-D99A-47E1-BF3D-70BFD5BB19E6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AFB7-D6B7-436F-9FE7-7669B3056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3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5000"/>
                <a:lumOff val="95000"/>
                <a:alpha val="34000"/>
              </a:schemeClr>
            </a:gs>
            <a:gs pos="72000">
              <a:srgbClr val="DFE7F5"/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2624A-D99A-47E1-BF3D-70BFD5BB19E6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2AFB7-D6B7-436F-9FE7-7669B3056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8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DF56E-D610-F619-A31F-3A9148F8A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680" y="323045"/>
            <a:ext cx="8027670" cy="85544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13"/>
              </a:spcAft>
            </a:pPr>
            <a:r>
              <a:rPr lang="ru-RU" sz="146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ГБУСО МО КЦСОР «Домодедовский»</a:t>
            </a:r>
            <a:br>
              <a:rPr lang="ru-RU" sz="146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6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Отделение реабилитации детей инвалидов и </a:t>
            </a:r>
            <a:br>
              <a:rPr lang="ru-RU" sz="146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63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детей с ограниченными возможностями здоровья № 3</a:t>
            </a:r>
            <a:endParaRPr lang="ru-RU" sz="1463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3DCA09-7C5D-77AB-5774-78F74E423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164" y="3611961"/>
            <a:ext cx="8286701" cy="2422303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2275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ШКОЛА ЭМОЦИОНАЛЬНО-ПОЗИТИВНОГО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2275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РАЗВИТИЯ И КОГНИТИВНОЙ ИНФОРМАЦИИ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ru-RU" sz="2275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(ДЛЯ  МАМ)</a:t>
            </a:r>
          </a:p>
          <a:p>
            <a:pPr>
              <a:lnSpc>
                <a:spcPct val="115000"/>
              </a:lnSpc>
              <a:spcAft>
                <a:spcPts val="813"/>
              </a:spcAf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рамках проекта «Мамино время» и Года семьи в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России (2024 г)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Московская область, пос. Развилка, 2024 г.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666273-B3A3-FA7D-4A13-F9CA839D3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36" y="1342131"/>
            <a:ext cx="1737972" cy="1713635"/>
          </a:xfrm>
          <a:prstGeom prst="flowChartConnector">
            <a:avLst/>
          </a:prstGeom>
          <a:gradFill>
            <a:gsLst>
              <a:gs pos="0">
                <a:schemeClr val="bg1"/>
              </a:gs>
              <a:gs pos="68000">
                <a:schemeClr val="accent1">
                  <a:lumMod val="5000"/>
                  <a:lumOff val="95000"/>
                </a:schemeClr>
              </a:gs>
              <a:gs pos="92000">
                <a:srgbClr val="DBE4F4"/>
              </a:gs>
              <a:gs pos="9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pic>
        <p:nvPicPr>
          <p:cNvPr id="7" name="Рисунок 6" descr="Изображение выглядит как сердце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EE5BEBC-F5CC-4B8C-BCA5-72DE271005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98" y="1343821"/>
            <a:ext cx="1603053" cy="1608423"/>
          </a:xfrm>
          <a:prstGeom prst="rect">
            <a:avLst/>
          </a:prstGeom>
          <a:gradFill>
            <a:gsLst>
              <a:gs pos="100000">
                <a:schemeClr val="bg1"/>
              </a:gs>
              <a:gs pos="73784">
                <a:srgbClr val="E2E9F6"/>
              </a:gs>
              <a:gs pos="98000">
                <a:schemeClr val="bg1"/>
              </a:gs>
              <a:gs pos="0">
                <a:schemeClr val="bg1"/>
              </a:gs>
              <a:gs pos="100000">
                <a:schemeClr val="accent1">
                  <a:lumMod val="5000"/>
                  <a:lumOff val="95000"/>
                </a:schemeClr>
              </a:gs>
              <a:gs pos="92000">
                <a:srgbClr val="DBE4F4"/>
              </a:gs>
              <a:gs pos="9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C56900-69A1-D34B-034B-6C67BA9F2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60" y="1356221"/>
            <a:ext cx="1794677" cy="1685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34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Человеческое лиц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79D2B5E-E72A-4C6F-B1DB-6A3E9B628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70" y="3039713"/>
            <a:ext cx="4342187" cy="434218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0D185-E181-5B3C-E223-C98C4DDA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04" y="484937"/>
            <a:ext cx="8543925" cy="822898"/>
          </a:xfrm>
        </p:spPr>
        <p:txBody>
          <a:bodyPr>
            <a:noAutofit/>
          </a:bodyPr>
          <a:lstStyle/>
          <a:p>
            <a:pPr indent="439063" algn="ctr">
              <a:lnSpc>
                <a:spcPct val="115000"/>
              </a:lnSpc>
              <a:spcAft>
                <a:spcPts val="813"/>
              </a:spcAft>
            </a:pPr>
            <a:br>
              <a:rPr lang="ru-RU" sz="1625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25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ЭМОЦИОНАЛЬНО-ПОЗИТИВНОГО РАЗВИТИЯ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КОГНИТИВНОЙ ИНФОРМАЦИИ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(ДЛЯ МАМ)</a:t>
            </a:r>
            <a:br>
              <a:rPr lang="ru-RU" sz="2000" b="1" dirty="0">
                <a:latin typeface="Calibri" panose="020F0502020204030204" pitchFamily="34" charset="0"/>
              </a:rPr>
            </a:br>
            <a:br>
              <a:rPr lang="ru-RU" sz="1625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25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621FC-D11F-01B0-F1E3-D3C9BF9A2F90}"/>
              </a:ext>
            </a:extLst>
          </p:cNvPr>
          <p:cNvSpPr txBox="1"/>
          <p:nvPr/>
        </p:nvSpPr>
        <p:spPr>
          <a:xfrm>
            <a:off x="918305" y="1552108"/>
            <a:ext cx="8543925" cy="992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6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46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создана </a:t>
            </a:r>
            <a:r>
              <a:rPr lang="ru-RU" sz="146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родителей детей с ОВЗ и инвалидностью, нуждающихся в предоставлении консультативной, методической, психолого-педагогической, оздоровительной и диагностической помощи</a:t>
            </a:r>
            <a:br>
              <a:rPr lang="ru-RU" sz="146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63" dirty="0">
              <a:latin typeface="Calibri" panose="020F0502020204030204" pitchFamily="34" charset="0"/>
            </a:endParaRPr>
          </a:p>
        </p:txBody>
      </p:sp>
      <p:pic>
        <p:nvPicPr>
          <p:cNvPr id="8" name="Рисунок 7" descr="Аудитория">
            <a:extLst>
              <a:ext uri="{FF2B5EF4-FFF2-40B4-BE49-F238E27FC236}">
                <a16:creationId xmlns:a16="http://schemas.microsoft.com/office/drawing/2014/main" id="{C32CD4BD-A99F-879E-8122-703BF5AEDB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3666" y="421593"/>
            <a:ext cx="543913" cy="543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168AE-1857-09CA-00CB-70CC390D9F5A}"/>
              </a:ext>
            </a:extLst>
          </p:cNvPr>
          <p:cNvSpPr txBox="1"/>
          <p:nvPr/>
        </p:nvSpPr>
        <p:spPr>
          <a:xfrm>
            <a:off x="1129760" y="2889431"/>
            <a:ext cx="8332470" cy="1733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13"/>
              </a:spcAft>
            </a:pPr>
            <a:r>
              <a:rPr lang="ru-RU" sz="146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Главная миссия Школы:</a:t>
            </a:r>
          </a:p>
          <a:p>
            <a:pPr marL="232172" indent="-23217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6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семейных ценностей, </a:t>
            </a:r>
          </a:p>
          <a:p>
            <a:pPr marL="232172" indent="-23217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6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родителей в активный осознанный коммуникативный процесс </a:t>
            </a:r>
          </a:p>
          <a:p>
            <a:pPr marL="232172" indent="-23217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6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родителей в объединенную родительскую общность</a:t>
            </a:r>
          </a:p>
          <a:p>
            <a:pPr marL="232172" indent="-23217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6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родителей, находящихся в разных жизненных ситуациях, </a:t>
            </a:r>
          </a:p>
          <a:p>
            <a:pPr marL="232172" indent="-232172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46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знаний об эмоциональном развитии человека.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C3E74-96A2-7168-6D53-82FF7232D7DF}"/>
              </a:ext>
            </a:extLst>
          </p:cNvPr>
          <p:cNvSpPr txBox="1"/>
          <p:nvPr/>
        </p:nvSpPr>
        <p:spPr>
          <a:xfrm>
            <a:off x="918303" y="2502907"/>
            <a:ext cx="854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МИССИЯ ШКОЛЫ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74F95B-73C8-4BCA-A268-4CF8059CD761}"/>
              </a:ext>
            </a:extLst>
          </p:cNvPr>
          <p:cNvSpPr txBox="1"/>
          <p:nvPr/>
        </p:nvSpPr>
        <p:spPr>
          <a:xfrm>
            <a:off x="296800" y="5210806"/>
            <a:ext cx="6772785" cy="917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Бережное и экологичное отношение к себе и своему ребёнку поможет сохранить позитивный психологический климат в семьях, что повлияет на снижение уровня тревожности и общего напряжения в обществе в целом</a:t>
            </a:r>
          </a:p>
          <a:p>
            <a:endParaRPr lang="ru-RU" sz="1463" i="1" dirty="0"/>
          </a:p>
        </p:txBody>
      </p:sp>
    </p:spTree>
    <p:extLst>
      <p:ext uri="{BB962C8B-B14F-4D97-AF65-F5344CB8AC3E}">
        <p14:creationId xmlns:p14="http://schemas.microsoft.com/office/powerpoint/2010/main" val="308108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B1502D2-AC29-4A24-9C43-894C9F24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741" y="3289725"/>
            <a:ext cx="5209448" cy="742950"/>
          </a:xfrm>
        </p:spPr>
        <p:txBody>
          <a:bodyPr>
            <a:normAutofit/>
          </a:bodyPr>
          <a:lstStyle/>
          <a:p>
            <a:pPr indent="439063" algn="ctr">
              <a:lnSpc>
                <a:spcPct val="115000"/>
              </a:lnSpc>
              <a:spcAft>
                <a:spcPts val="813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EC24E-D225-5EDC-6FA8-91658F3A5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971" y="3763161"/>
            <a:ext cx="8034057" cy="8252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950" dirty="0">
                <a:latin typeface="Comic Sans MS" panose="030F0702030302020204" pitchFamily="66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95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             </a:t>
            </a:r>
            <a:r>
              <a:rPr lang="ru-RU" sz="1950" b="1" dirty="0">
                <a:latin typeface="Calibri" panose="020F0502020204030204" pitchFamily="34" charset="0"/>
                <a:cs typeface="Times New Roman" panose="02020603050405020304" pitchFamily="18" charset="0"/>
              </a:rPr>
              <a:t>Родители детей с ОВЗ и инвалидностью</a:t>
            </a:r>
            <a:br>
              <a:rPr lang="ru-RU" sz="195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950" b="1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Представители родительской общественности</a:t>
            </a:r>
            <a:br>
              <a:rPr lang="ru-RU" sz="1950" b="1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195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950" dirty="0"/>
          </a:p>
        </p:txBody>
      </p:sp>
      <p:pic>
        <p:nvPicPr>
          <p:cNvPr id="5" name="Рисунок 4" descr="Цель">
            <a:extLst>
              <a:ext uri="{FF2B5EF4-FFF2-40B4-BE49-F238E27FC236}">
                <a16:creationId xmlns:a16="http://schemas.microsoft.com/office/drawing/2014/main" id="{8C7FE7C9-AD0F-5B72-FAED-F0619CB9B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4191" y="477517"/>
            <a:ext cx="559026" cy="5590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0401C6-B702-3963-72B8-8E0FB2391359}"/>
              </a:ext>
            </a:extLst>
          </p:cNvPr>
          <p:cNvSpPr txBox="1"/>
          <p:nvPr/>
        </p:nvSpPr>
        <p:spPr>
          <a:xfrm>
            <a:off x="4173217" y="556975"/>
            <a:ext cx="21654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ЦЕЛЬ 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4EF187-3DBA-F946-8CA3-C47F8CC6BDA9}"/>
              </a:ext>
            </a:extLst>
          </p:cNvPr>
          <p:cNvSpPr txBox="1"/>
          <p:nvPr/>
        </p:nvSpPr>
        <p:spPr>
          <a:xfrm>
            <a:off x="933278" y="1487299"/>
            <a:ext cx="864535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образовательной компетенции родителей в процессе адаптации детей с ОВЗ и инвалидностью</a:t>
            </a:r>
            <a:endParaRPr lang="ru-RU" sz="1950" b="1" dirty="0">
              <a:latin typeface="Calibri" panose="020F0502020204030204" pitchFamily="34" charset="0"/>
            </a:endParaRPr>
          </a:p>
        </p:txBody>
      </p:sp>
      <p:pic>
        <p:nvPicPr>
          <p:cNvPr id="10" name="Рисунок 9" descr="Изображение выглядит как графическая вставка, иллюстрация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08860C7-2DF5-47EA-A6D1-6F6F4E012F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275"/>
            <a:ext cx="3289725" cy="328972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ловеческое лицо, иллюстрация, зарисовка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429DE22F-276A-4B01-85F4-A31F869A2F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39" y="3568275"/>
            <a:ext cx="2109523" cy="32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6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C29F8-F8DD-0827-7D80-A53DA93E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8" y="315317"/>
            <a:ext cx="3543177" cy="742950"/>
          </a:xfrm>
        </p:spPr>
        <p:txBody>
          <a:bodyPr>
            <a:normAutofit/>
          </a:bodyPr>
          <a:lstStyle/>
          <a:p>
            <a:pPr indent="439063" defTabSz="457200">
              <a:lnSpc>
                <a:spcPct val="115000"/>
              </a:lnSpc>
              <a:spcAft>
                <a:spcPts val="813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92FD0D-688C-19E8-8BD4-0C798DC6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59" y="1505290"/>
            <a:ext cx="9235951" cy="4601187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63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данного проекта  обусловлена необходимостью:</a:t>
            </a:r>
          </a:p>
          <a:p>
            <a:pPr marL="417909" indent="-232172" algn="just">
              <a:lnSpc>
                <a:spcPct val="115000"/>
              </a:lnSpc>
              <a:spcBef>
                <a:spcPts val="0"/>
              </a:spcBef>
            </a:pPr>
            <a:r>
              <a:rPr lang="ru-RU" sz="146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уровня знаний родителей для полноценного общения с ребенком</a:t>
            </a:r>
          </a:p>
          <a:p>
            <a:pPr marL="417909" indent="-232172" algn="just">
              <a:lnSpc>
                <a:spcPct val="115000"/>
              </a:lnSpc>
              <a:spcBef>
                <a:spcPts val="0"/>
              </a:spcBef>
            </a:pPr>
            <a:r>
              <a:rPr lang="ru-RU" sz="146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улучшения эмоционально-психологического состояния родителей, </a:t>
            </a:r>
          </a:p>
          <a:p>
            <a:pPr marL="417909" indent="-232172" algn="just">
              <a:lnSpc>
                <a:spcPct val="115000"/>
              </a:lnSpc>
              <a:spcBef>
                <a:spcPts val="0"/>
              </a:spcBef>
            </a:pPr>
            <a:r>
              <a:rPr lang="ru-RU" sz="146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оказания помощи ребенку адаптироваться в обществе, сформировать</a:t>
            </a:r>
          </a:p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6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нему положительное отношение </a:t>
            </a:r>
          </a:p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ru-RU" sz="1463" b="1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ru-RU" sz="1463" b="1" dirty="0">
              <a:solidFill>
                <a:srgbClr val="FF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6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Эмоции человека влияют:</a:t>
            </a:r>
          </a:p>
          <a:p>
            <a:pPr marL="464344" indent="-278606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6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результаты учебы и работы, </a:t>
            </a:r>
          </a:p>
          <a:p>
            <a:pPr marL="464344" indent="-278606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6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мотивацию и психические ресурсы, </a:t>
            </a:r>
          </a:p>
          <a:p>
            <a:pPr marL="464344" indent="-278606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6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качество отношений дома и на работе, </a:t>
            </a:r>
          </a:p>
          <a:p>
            <a:pPr marL="464344" indent="-278606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46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физическое самочувствие каждого человека </a:t>
            </a:r>
          </a:p>
          <a:p>
            <a:pPr indent="0" algn="just">
              <a:lnSpc>
                <a:spcPct val="115000"/>
              </a:lnSpc>
              <a:spcAft>
                <a:spcPts val="813"/>
              </a:spcAft>
              <a:buNone/>
            </a:pPr>
            <a:r>
              <a:rPr lang="ru-RU" sz="146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Эмоциональное развитие </a:t>
            </a:r>
            <a:r>
              <a:rPr lang="ru-RU" sz="1463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процесс, в ходе которого человек учится управлять своими эмоциями, понимать причину их возникновения, приобретает навык правильно оценивать и узнавать разнообразие эмоций своих близких</a:t>
            </a:r>
            <a:endParaRPr lang="ru-RU" sz="1463" dirty="0"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9BCDA2-054B-1918-4051-C6BB5461F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20" y="1946496"/>
            <a:ext cx="3317590" cy="2764658"/>
          </a:xfrm>
          <a:prstGeom prst="rect">
            <a:avLst/>
          </a:prstGeom>
        </p:spPr>
      </p:pic>
      <p:pic>
        <p:nvPicPr>
          <p:cNvPr id="7" name="Рисунок 6" descr="Человек с идеей">
            <a:extLst>
              <a:ext uri="{FF2B5EF4-FFF2-40B4-BE49-F238E27FC236}">
                <a16:creationId xmlns:a16="http://schemas.microsoft.com/office/drawing/2014/main" id="{3B1923C6-DD52-34AB-5324-3F245A08B4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7533" y="453907"/>
            <a:ext cx="465769" cy="4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5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02A1E-E7C1-D184-7C17-666A98B1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414" y="550070"/>
            <a:ext cx="8098807" cy="74294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ЗАДАЧИ ПРОЕКТА</a:t>
            </a:r>
            <a:br>
              <a:rPr lang="ru-RU" sz="2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6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66361-C125-46EB-C956-3546A5CED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211" y="1940123"/>
            <a:ext cx="4882243" cy="3606751"/>
          </a:xfrm>
        </p:spPr>
        <p:txBody>
          <a:bodyPr>
            <a:normAutofit fontScale="25000" lnSpcReduction="20000"/>
          </a:bodyPr>
          <a:lstStyle/>
          <a:p>
            <a:pPr marL="278606" indent="-278606">
              <a:lnSpc>
                <a:spcPct val="120000"/>
              </a:lnSpc>
              <a:buFont typeface="+mj-lt"/>
              <a:buAutoNum type="arabicPeriod"/>
            </a:pPr>
            <a:r>
              <a:rPr lang="ru-RU" sz="7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родителей развивающему взаимодействию с ребенком</a:t>
            </a:r>
          </a:p>
          <a:p>
            <a:pPr marL="278606" indent="-278606">
              <a:lnSpc>
                <a:spcPct val="120000"/>
              </a:lnSpc>
              <a:buFont typeface="+mj-lt"/>
              <a:buAutoNum type="arabicPeriod"/>
            </a:pPr>
            <a:r>
              <a:rPr lang="ru-RU" sz="7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интереса родителей к личностному развитию ребенка</a:t>
            </a:r>
          </a:p>
          <a:p>
            <a:pPr marL="278606" indent="-278606">
              <a:lnSpc>
                <a:spcPct val="120000"/>
              </a:lnSpc>
              <a:buFont typeface="+mj-lt"/>
              <a:buAutoNum type="arabicPeriod"/>
            </a:pPr>
            <a:r>
              <a:rPr lang="ru-RU" sz="7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уровня тревожности у родителей и членов семей</a:t>
            </a:r>
          </a:p>
          <a:p>
            <a:pPr marL="278606" indent="-278606">
              <a:lnSpc>
                <a:spcPct val="120000"/>
              </a:lnSpc>
              <a:buFont typeface="+mj-lt"/>
              <a:buAutoNum type="arabicPeriod"/>
            </a:pPr>
            <a:r>
              <a:rPr lang="ru-RU" sz="7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самооценки в сторону, адекватную ситуации, у родителей и членов их семей</a:t>
            </a:r>
          </a:p>
          <a:p>
            <a:pPr marL="278606" indent="-278606">
              <a:lnSpc>
                <a:spcPct val="120000"/>
              </a:lnSpc>
              <a:buFont typeface="+mj-lt"/>
              <a:buAutoNum type="arabicPeriod"/>
            </a:pPr>
            <a:endParaRPr lang="ru-RU" sz="195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ru-RU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  <p:pic>
        <p:nvPicPr>
          <p:cNvPr id="5" name="Рисунок 4" descr="Лупа">
            <a:extLst>
              <a:ext uri="{FF2B5EF4-FFF2-40B4-BE49-F238E27FC236}">
                <a16:creationId xmlns:a16="http://schemas.microsoft.com/office/drawing/2014/main" id="{25572F43-123F-AD08-B1AF-F2CE4C632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5242" y="550070"/>
            <a:ext cx="535956" cy="535956"/>
          </a:xfrm>
          <a:prstGeom prst="rect">
            <a:avLst/>
          </a:prstGeom>
        </p:spPr>
      </p:pic>
      <p:pic>
        <p:nvPicPr>
          <p:cNvPr id="8" name="Рисунок 7" descr="Изображение выглядит как Анимация, иллюстрация, Мультфильм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B0AF8DE-13BD-498C-ADEF-4D41D38FF4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26" y="2217113"/>
            <a:ext cx="4266611" cy="242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6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6A1EB3E-8454-48C5-AE9D-49984E9F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575" y="620515"/>
            <a:ext cx="8098807" cy="497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ЗАДАЧИ ПРОЕКТА</a:t>
            </a:r>
            <a:br>
              <a:rPr lang="ru-RU" sz="2275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75" dirty="0">
              <a:latin typeface="+mn-lt"/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173DB194-7B37-0404-ACF4-959ECCD8D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937" y="1744932"/>
            <a:ext cx="4831514" cy="270989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6500" b="1" dirty="0">
                <a:ea typeface="Calibri" panose="020F0502020204030204" pitchFamily="34" charset="0"/>
                <a:cs typeface="Times New Roman" panose="02020603050405020304" pitchFamily="18" charset="0"/>
              </a:rPr>
              <a:t>5. Формирование у родителей позитивного восприятия личности ребенка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6500" b="1" dirty="0">
                <a:ea typeface="Calibri" panose="020F0502020204030204" pitchFamily="34" charset="0"/>
                <a:cs typeface="Times New Roman" panose="02020603050405020304" pitchFamily="18" charset="0"/>
              </a:rPr>
              <a:t>6. Разъяснительно-консультативная работа с родителями и членами семьи, воспитывающими ребёнка с нарушениями развития (групповые занятия, психологические тренинги и индивидуальные консультации)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6500" b="1" dirty="0">
                <a:ea typeface="Calibri" panose="020F0502020204030204" pitchFamily="34" charset="0"/>
                <a:cs typeface="Times New Roman" panose="02020603050405020304" pitchFamily="18" charset="0"/>
              </a:rPr>
              <a:t>7. Социально-психологическая поддержка семьи, индивидуальные психологические консультации по запросу родителей и членов семей</a:t>
            </a:r>
          </a:p>
          <a:p>
            <a:endParaRPr lang="ru-RU" sz="5850" dirty="0">
              <a:latin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EC1245-DC8B-4185-B41B-E8187FCDA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14" y="736727"/>
            <a:ext cx="3382595" cy="3382595"/>
          </a:xfrm>
          <a:prstGeom prst="rect">
            <a:avLst/>
          </a:prstGeom>
        </p:spPr>
      </p:pic>
      <p:pic>
        <p:nvPicPr>
          <p:cNvPr id="7" name="Рисунок 6" descr="Лупа">
            <a:extLst>
              <a:ext uri="{FF2B5EF4-FFF2-40B4-BE49-F238E27FC236}">
                <a16:creationId xmlns:a16="http://schemas.microsoft.com/office/drawing/2014/main" id="{B35718EB-0B64-4F5D-8CCA-A179C9F7B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9432" y="468749"/>
            <a:ext cx="535956" cy="53595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улыбка, Человеческое лицо, мультфильм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DF50A23-598B-45E0-B707-39AD42068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80" y="4119322"/>
            <a:ext cx="2750061" cy="275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5000"/>
                <a:lumOff val="95000"/>
                <a:alpha val="34000"/>
              </a:schemeClr>
            </a:gs>
            <a:gs pos="72000">
              <a:srgbClr val="DFE7F5"/>
            </a:gs>
            <a:gs pos="9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074E8-6262-17BC-FD4B-E482B4D2B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209" y="500965"/>
            <a:ext cx="3524125" cy="55924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ГРАФИК ЗАНЯТИЙ</a:t>
            </a:r>
          </a:p>
        </p:txBody>
      </p:sp>
      <p:pic>
        <p:nvPicPr>
          <p:cNvPr id="8" name="Рисунок 7" descr="Презентация с контрольным списком (справа налево)">
            <a:extLst>
              <a:ext uri="{FF2B5EF4-FFF2-40B4-BE49-F238E27FC236}">
                <a16:creationId xmlns:a16="http://schemas.microsoft.com/office/drawing/2014/main" id="{D6FE36D5-674B-4C4B-B211-2F1ADF1A9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0534" y="492432"/>
            <a:ext cx="559240" cy="559240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иллюстрация, Аним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19A6561D-B842-4356-90D9-8665850E240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1404">
            <a:off x="7194234" y="697147"/>
            <a:ext cx="2615270" cy="21314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6BC257-F1D8-4FD5-8B36-861E0B8784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6" y="5541290"/>
            <a:ext cx="2139947" cy="12153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11406" y="3695498"/>
            <a:ext cx="2278119" cy="27019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32172" indent="-232172">
              <a:lnSpc>
                <a:spcPct val="90000"/>
              </a:lnSpc>
              <a:spcBef>
                <a:spcPts val="813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Эмоциональное выгорание у мамы. Самопомощь</a:t>
            </a:r>
          </a:p>
          <a:p>
            <a:pPr marL="232172" indent="-232172">
              <a:lnSpc>
                <a:spcPct val="90000"/>
              </a:lnSpc>
              <a:spcBef>
                <a:spcPts val="813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Психологические кризисы у детей. Возраст и проявление</a:t>
            </a:r>
          </a:p>
          <a:p>
            <a:pPr marL="232172" indent="-232172">
              <a:lnSpc>
                <a:spcPct val="90000"/>
              </a:lnSpc>
              <a:spcBef>
                <a:spcPts val="813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Детская психологическая травма. Причины и последствия</a:t>
            </a:r>
          </a:p>
          <a:p>
            <a:pPr marL="232172" indent="-232172">
              <a:lnSpc>
                <a:spcPct val="90000"/>
              </a:lnSpc>
              <a:spcBef>
                <a:spcPts val="813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Эмоциональный интеллект и зачем он нужен</a:t>
            </a:r>
          </a:p>
          <a:p>
            <a:pPr marL="232172" indent="-232172">
              <a:lnSpc>
                <a:spcPct val="90000"/>
              </a:lnSpc>
              <a:spcBef>
                <a:spcPts val="813"/>
              </a:spcBef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Характер и темперамент. Их взаимосвязь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265" y="3695498"/>
            <a:ext cx="2027980" cy="1845793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Массаж - польза, противопоказания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Массаж для грудничка. Методы и приемы от 0 до 1 года 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Баночный массаж для часто болеющих детей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Массаж при плоскостопии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83409" y="3695497"/>
            <a:ext cx="2463771" cy="18457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32172" indent="-232172">
              <a:buFont typeface="Wingdings" panose="05000000000000000000" pitchFamily="2" charset="2"/>
              <a:buChar char="Ø"/>
            </a:pPr>
            <a:endParaRPr lang="ru-RU" sz="1138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Польза ЛФК для детей школьного и дошкольного возраста 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ЛФК при РАС (расстройство аттического спектра)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Как принимать дыхательную гимнастику в домашних условиях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Нарушение осанки и плоскостопие у детей школьного и дошкольного возраста</a:t>
            </a:r>
          </a:p>
          <a:p>
            <a:pPr algn="ctr"/>
            <a:endParaRPr lang="ru-RU" sz="146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60787" y="3701083"/>
            <a:ext cx="2358397" cy="18457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Питание детей школьного возраста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Основы введения прикорма детей до 1 года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Неотложная помощь в домашних условиях; 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Важность иммунизации (прививки и вакцины) в XXI веке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A5470-19EE-45C4-8C8A-2CA7A5A66DF7}"/>
              </a:ext>
            </a:extLst>
          </p:cNvPr>
          <p:cNvSpPr txBox="1"/>
          <p:nvPr/>
        </p:nvSpPr>
        <p:spPr>
          <a:xfrm>
            <a:off x="733425" y="1067029"/>
            <a:ext cx="718185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Занятия проводятся 1-2 раза в месяц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Продолжительность одного занятия: 45 минут (1 </a:t>
            </a:r>
            <a:r>
              <a:rPr 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час)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0BBA1B-A0D9-49E6-A03C-542635C8FE61}"/>
              </a:ext>
            </a:extLst>
          </p:cNvPr>
          <p:cNvSpPr txBox="1"/>
          <p:nvPr/>
        </p:nvSpPr>
        <p:spPr>
          <a:xfrm>
            <a:off x="4069774" y="2080282"/>
            <a:ext cx="2354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ФОРМАТ РАБОТЫ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CC65F8-213F-4D0D-8A4D-FC84BDCE575E}"/>
              </a:ext>
            </a:extLst>
          </p:cNvPr>
          <p:cNvSpPr txBox="1"/>
          <p:nvPr/>
        </p:nvSpPr>
        <p:spPr>
          <a:xfrm>
            <a:off x="352425" y="44926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2BB3D9-73A9-435C-8BA8-3E32C2423586}"/>
              </a:ext>
            </a:extLst>
          </p:cNvPr>
          <p:cNvSpPr txBox="1"/>
          <p:nvPr/>
        </p:nvSpPr>
        <p:spPr>
          <a:xfrm>
            <a:off x="748659" y="2422813"/>
            <a:ext cx="68484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и групповые занятия, в том числе психологические тренинги и творческие мастер-классы</a:t>
            </a:r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57E333-2F26-482D-9CD5-D400635D56CB}"/>
              </a:ext>
            </a:extLst>
          </p:cNvPr>
          <p:cNvSpPr txBox="1"/>
          <p:nvPr/>
        </p:nvSpPr>
        <p:spPr>
          <a:xfrm>
            <a:off x="4261466" y="3122307"/>
            <a:ext cx="22781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ТЕМЫ ЗАНЯТИЙ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496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9154E-4650-BEAA-DB70-F9749D0F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07" y="264630"/>
            <a:ext cx="8543925" cy="10770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ФОРМЫ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5D4319-8456-0C20-FB7A-4B74329D5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130" y="1777570"/>
            <a:ext cx="8713470" cy="3535462"/>
          </a:xfrm>
        </p:spPr>
        <p:txBody>
          <a:bodyPr>
            <a:normAutofit/>
          </a:bodyPr>
          <a:lstStyle/>
          <a:p>
            <a:pPr marL="278606" indent="-278606">
              <a:lnSpc>
                <a:spcPct val="115000"/>
              </a:lnSpc>
              <a:buFont typeface="+mj-lt"/>
              <a:buAutoNum type="arabicPeriod"/>
            </a:pPr>
            <a:r>
              <a:rPr lang="ru-RU" sz="16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Лекции (в том числе в формате онлайн)</a:t>
            </a:r>
          </a:p>
          <a:p>
            <a:pPr marL="278606" indent="-278606">
              <a:lnSpc>
                <a:spcPct val="115000"/>
              </a:lnSpc>
              <a:buFont typeface="+mj-lt"/>
              <a:buAutoNum type="arabicPeriod"/>
            </a:pPr>
            <a:r>
              <a:rPr lang="ru-RU" sz="16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Семинары (доклады и рефераты в формате малой группы, до 10 человек)</a:t>
            </a:r>
          </a:p>
          <a:p>
            <a:pPr marL="278606" indent="-278606">
              <a:lnSpc>
                <a:spcPct val="115000"/>
              </a:lnSpc>
              <a:buFont typeface="+mj-lt"/>
              <a:buAutoNum type="arabicPeriod"/>
            </a:pPr>
            <a:r>
              <a:rPr lang="ru-RU" sz="16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Практические занятия в группах и индивидуально</a:t>
            </a:r>
          </a:p>
          <a:p>
            <a:pPr marL="278606" indent="-278606">
              <a:lnSpc>
                <a:spcPct val="115000"/>
              </a:lnSpc>
              <a:buFont typeface="+mj-lt"/>
              <a:buAutoNum type="arabicPeriod"/>
            </a:pPr>
            <a:r>
              <a:rPr lang="ru-RU" sz="16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Групповые обсуждения в формате круглого стола</a:t>
            </a:r>
          </a:p>
          <a:p>
            <a:pPr marL="278606" indent="-278606">
              <a:lnSpc>
                <a:spcPct val="115000"/>
              </a:lnSpc>
              <a:buFont typeface="+mj-lt"/>
              <a:buAutoNum type="arabicPeriod"/>
            </a:pPr>
            <a:r>
              <a:rPr lang="ru-RU" sz="16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Культурно-досуговые мероприятия (семейные праздники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16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творческие мастер-классы, фестивали в формате «Папа, мама, я»)</a:t>
            </a:r>
          </a:p>
          <a:p>
            <a:pPr marL="0" indent="0">
              <a:lnSpc>
                <a:spcPct val="115000"/>
              </a:lnSpc>
              <a:spcAft>
                <a:spcPts val="813"/>
              </a:spcAft>
              <a:buNone/>
            </a:pPr>
            <a:r>
              <a:rPr lang="ru-RU" sz="1625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  Индивидуальные консультации специалистов</a:t>
            </a:r>
          </a:p>
          <a:p>
            <a:endParaRPr lang="ru-RU" dirty="0"/>
          </a:p>
        </p:txBody>
      </p:sp>
      <p:pic>
        <p:nvPicPr>
          <p:cNvPr id="9" name="Рисунок 8" descr="Книги">
            <a:extLst>
              <a:ext uri="{FF2B5EF4-FFF2-40B4-BE49-F238E27FC236}">
                <a16:creationId xmlns:a16="http://schemas.microsoft.com/office/drawing/2014/main" id="{7017ED9B-1BD4-304E-1825-0BC9DDC54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3637" y="514038"/>
            <a:ext cx="578203" cy="57820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нига, зарисовка, Детское искусств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D5AC0A4-1009-4269-BFC4-B2EA6A240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4031339"/>
            <a:ext cx="3574256" cy="269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4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емья с двумя детьми">
            <a:extLst>
              <a:ext uri="{FF2B5EF4-FFF2-40B4-BE49-F238E27FC236}">
                <a16:creationId xmlns:a16="http://schemas.microsoft.com/office/drawing/2014/main" id="{5FC3D039-F4CA-B13A-7C95-2A6FB2ADC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1012" y="453595"/>
            <a:ext cx="572016" cy="572016"/>
          </a:xfrm>
          <a:prstGeom prst="rect">
            <a:avLst/>
          </a:prstGeom>
        </p:spPr>
      </p:pic>
      <p:pic>
        <p:nvPicPr>
          <p:cNvPr id="7" name="Рисунок 6" descr="Маркер">
            <a:extLst>
              <a:ext uri="{FF2B5EF4-FFF2-40B4-BE49-F238E27FC236}">
                <a16:creationId xmlns:a16="http://schemas.microsoft.com/office/drawing/2014/main" id="{411AEE68-536B-D939-17D8-44C5ED9790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745" y="3289111"/>
            <a:ext cx="411537" cy="411537"/>
          </a:xfrm>
          <a:prstGeom prst="rect">
            <a:avLst/>
          </a:prstGeom>
        </p:spPr>
      </p:pic>
      <p:pic>
        <p:nvPicPr>
          <p:cNvPr id="11" name="Рисунок 10" descr="Телефон">
            <a:extLst>
              <a:ext uri="{FF2B5EF4-FFF2-40B4-BE49-F238E27FC236}">
                <a16:creationId xmlns:a16="http://schemas.microsoft.com/office/drawing/2014/main" id="{BD35A45E-154C-509B-1A22-2F57AF34C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376" y="2611469"/>
            <a:ext cx="411536" cy="4115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B39988-6D0F-75AA-2097-7ED483183F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46" y="3998769"/>
            <a:ext cx="4337806" cy="29908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83" y="739603"/>
            <a:ext cx="1792883" cy="168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3119" y="533168"/>
            <a:ext cx="5647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FF3300"/>
                </a:solidFill>
              </a:rPr>
              <a:t>ВНИМАНИЕ, уважаемые родители!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1C57BF-23DB-4711-9A37-C4AB877F034E}"/>
              </a:ext>
            </a:extLst>
          </p:cNvPr>
          <p:cNvSpPr txBox="1"/>
          <p:nvPr/>
        </p:nvSpPr>
        <p:spPr>
          <a:xfrm>
            <a:off x="612009" y="1476024"/>
            <a:ext cx="74092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Calibri" panose="020F0502020204030204" pitchFamily="34" charset="0"/>
              </a:rPr>
              <a:t>Вы можете записаться в «Школу эмоционально-позитивного развития и когнитивной информации для родителей» в Отделении реабилитации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Calibri" panose="020F0502020204030204" pitchFamily="34" charset="0"/>
              </a:rPr>
              <a:t>детей - инвалидов и детей с ограниченными возможностями здоровья № 3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Calibri" panose="020F0502020204030204" pitchFamily="34" charset="0"/>
              </a:rPr>
              <a:t>по телефону: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3D155E-3FC5-4A66-8615-4871174FE885}"/>
              </a:ext>
            </a:extLst>
          </p:cNvPr>
          <p:cNvSpPr txBox="1"/>
          <p:nvPr/>
        </p:nvSpPr>
        <p:spPr>
          <a:xfrm>
            <a:off x="1258282" y="2631893"/>
            <a:ext cx="265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+74986572163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4DF71-EA7A-4D34-918A-777082D6E737}"/>
              </a:ext>
            </a:extLst>
          </p:cNvPr>
          <p:cNvSpPr txBox="1"/>
          <p:nvPr/>
        </p:nvSpPr>
        <p:spPr>
          <a:xfrm>
            <a:off x="612009" y="3737094"/>
            <a:ext cx="6160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latin typeface="Calibri" panose="020F0502020204030204" pitchFamily="34" charset="0"/>
              </a:rPr>
              <a:t>Московская область, пос. Развилка, д.19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Calibri" panose="020F0502020204030204" pitchFamily="34" charset="0"/>
              </a:rPr>
              <a:t>ГБУСО МО КЦСОР «Домодедовский»,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Calibri" panose="020F0502020204030204" pitchFamily="34" charset="0"/>
              </a:rPr>
              <a:t>Отделение реабилитации детей - инвалидов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Calibri" panose="020F0502020204030204" pitchFamily="34" charset="0"/>
              </a:rPr>
              <a:t>и детей с ограниченными возможностями здоровья №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DF5B8-F773-451E-B0F7-2D55C1CE7C40}"/>
              </a:ext>
            </a:extLst>
          </p:cNvPr>
          <p:cNvSpPr txBox="1"/>
          <p:nvPr/>
        </p:nvSpPr>
        <p:spPr>
          <a:xfrm>
            <a:off x="1258282" y="3298648"/>
            <a:ext cx="184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Calibri" panose="020F0502020204030204" pitchFamily="34" charset="0"/>
              </a:rPr>
              <a:t>Адрес: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422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1936</TotalTime>
  <Words>669</Words>
  <Application>Microsoft Office PowerPoint</Application>
  <PresentationFormat>Лист A4 (210x297 мм)</PresentationFormat>
  <Paragraphs>89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Wingdings</vt:lpstr>
      <vt:lpstr>Тема Office</vt:lpstr>
      <vt:lpstr>ГБУСО МО КЦСОР «Домодедовский» Отделение реабилитации детей инвалидов и  детей с ограниченными возможностями здоровья № 3</vt:lpstr>
      <vt:lpstr>  ШКОЛА ЭМОЦИОНАЛЬНО-ПОЗИТИВНОГО РАЗВИТИЯ  И КОГНИТИВНОЙ ИНФОРМАЦИИ  (ДЛЯ МАМ)  </vt:lpstr>
      <vt:lpstr>ЦЕЛЕВАЯ АУДИТОРИЯ</vt:lpstr>
      <vt:lpstr>АКТУАЛЬНОСТЬ ПРОЕКТА</vt:lpstr>
      <vt:lpstr>ЗАДАЧИ ПРОЕКТА </vt:lpstr>
      <vt:lpstr>ЗАДАЧИ ПРОЕКТА </vt:lpstr>
      <vt:lpstr>ГРАФИК ЗАНЯТИЙ</vt:lpstr>
      <vt:lpstr>ФОРМЫ РАБОТЫ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ГБУСО МО КЦСОР «Домодедовский» Отделение реабилитации детей инвалидов и детей с ограниченными возможностями здоровья № 3</dc:title>
  <dc:creator>Лейла Гусова</dc:creator>
  <cp:lastModifiedBy>Vladislav Birin</cp:lastModifiedBy>
  <cp:revision>50</cp:revision>
  <cp:lastPrinted>2024-04-12T12:15:03Z</cp:lastPrinted>
  <dcterms:created xsi:type="dcterms:W3CDTF">2024-04-07T10:58:42Z</dcterms:created>
  <dcterms:modified xsi:type="dcterms:W3CDTF">2024-09-20T12:09:25Z</dcterms:modified>
</cp:coreProperties>
</file>